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0" r:id="rId3"/>
    <p:sldId id="262" r:id="rId4"/>
    <p:sldId id="281" r:id="rId5"/>
    <p:sldId id="263" r:id="rId6"/>
    <p:sldId id="279" r:id="rId7"/>
    <p:sldId id="280" r:id="rId8"/>
    <p:sldId id="265" r:id="rId9"/>
    <p:sldId id="283" r:id="rId10"/>
    <p:sldId id="289" r:id="rId11"/>
    <p:sldId id="284" r:id="rId12"/>
    <p:sldId id="285" r:id="rId13"/>
    <p:sldId id="266" r:id="rId14"/>
    <p:sldId id="286" r:id="rId15"/>
    <p:sldId id="287" r:id="rId16"/>
    <p:sldId id="292" r:id="rId17"/>
    <p:sldId id="288" r:id="rId18"/>
    <p:sldId id="272" r:id="rId19"/>
    <p:sldId id="271" r:id="rId20"/>
    <p:sldId id="267" r:id="rId21"/>
    <p:sldId id="290" r:id="rId22"/>
    <p:sldId id="294" r:id="rId23"/>
    <p:sldId id="268" r:id="rId24"/>
    <p:sldId id="291" r:id="rId25"/>
    <p:sldId id="269" r:id="rId26"/>
    <p:sldId id="273" r:id="rId27"/>
    <p:sldId id="274" r:id="rId28"/>
    <p:sldId id="275" r:id="rId29"/>
    <p:sldId id="293" r:id="rId30"/>
    <p:sldId id="276" r:id="rId31"/>
    <p:sldId id="302" r:id="rId32"/>
    <p:sldId id="297" r:id="rId33"/>
    <p:sldId id="303" r:id="rId34"/>
    <p:sldId id="304" r:id="rId35"/>
    <p:sldId id="298" r:id="rId36"/>
    <p:sldId id="299" r:id="rId37"/>
    <p:sldId id="300" r:id="rId38"/>
    <p:sldId id="305" r:id="rId39"/>
    <p:sldId id="277" r:id="rId40"/>
    <p:sldId id="278" r:id="rId41"/>
    <p:sldId id="25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AFF21"/>
    <a:srgbClr val="F0F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0" autoAdjust="0"/>
    <p:restoredTop sz="94434" autoAdjust="0"/>
  </p:normalViewPr>
  <p:slideViewPr>
    <p:cSldViewPr snapToGrid="0">
      <p:cViewPr varScale="1">
        <p:scale>
          <a:sx n="69" d="100"/>
          <a:sy n="69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AN\Desktop\chart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467668207528761E-2"/>
          <c:y val="3.6647944006999118E-2"/>
          <c:w val="0.65490867673352815"/>
          <c:h val="0.706266841644794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water-other classes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accen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HH</c:v>
                </c:pt>
                <c:pt idx="1">
                  <c:v>VV</c:v>
                </c:pt>
                <c:pt idx="2">
                  <c:v>HV</c:v>
                </c:pt>
                <c:pt idx="3">
                  <c:v>HH/VV</c:v>
                </c:pt>
                <c:pt idx="4">
                  <c:v>HV/VV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1.5</c:v>
                </c:pt>
                <c:pt idx="1">
                  <c:v>1.4</c:v>
                </c:pt>
                <c:pt idx="2">
                  <c:v>1.5</c:v>
                </c:pt>
                <c:pt idx="3">
                  <c:v>0.35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C3-4DD4-B442-9BE0DCFFE9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(urban+tall vegetation)-(bare soil+small vegetation)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HH</c:v>
                </c:pt>
                <c:pt idx="1">
                  <c:v>VV</c:v>
                </c:pt>
                <c:pt idx="2">
                  <c:v>HV</c:v>
                </c:pt>
                <c:pt idx="3">
                  <c:v>HH/VV</c:v>
                </c:pt>
                <c:pt idx="4">
                  <c:v>HV/VV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1.3</c:v>
                </c:pt>
                <c:pt idx="1">
                  <c:v>0.8</c:v>
                </c:pt>
                <c:pt idx="2">
                  <c:v>1.9</c:v>
                </c:pt>
                <c:pt idx="3">
                  <c:v>0.5</c:v>
                </c:pt>
                <c:pt idx="4">
                  <c:v>1.35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C3-4DD4-B442-9BE0DCFFE9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urban-tall vegetation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HH</c:v>
                </c:pt>
                <c:pt idx="1">
                  <c:v>VV</c:v>
                </c:pt>
                <c:pt idx="2">
                  <c:v>HV</c:v>
                </c:pt>
                <c:pt idx="3">
                  <c:v>HH/VV</c:v>
                </c:pt>
                <c:pt idx="4">
                  <c:v>HV/VV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0.2</c:v>
                </c:pt>
                <c:pt idx="1">
                  <c:v>0.01</c:v>
                </c:pt>
                <c:pt idx="2">
                  <c:v>0.9</c:v>
                </c:pt>
                <c:pt idx="3">
                  <c:v>0.1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C3-4DD4-B442-9BE0DCFFE94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bare soil-short vegetation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HH</c:v>
                </c:pt>
                <c:pt idx="1">
                  <c:v>VV</c:v>
                </c:pt>
                <c:pt idx="2">
                  <c:v>HV</c:v>
                </c:pt>
                <c:pt idx="3">
                  <c:v>HH/VV</c:v>
                </c:pt>
                <c:pt idx="4">
                  <c:v>HV/VV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1.4</c:v>
                </c:pt>
                <c:pt idx="1">
                  <c:v>1.3</c:v>
                </c:pt>
                <c:pt idx="2">
                  <c:v>0.3</c:v>
                </c:pt>
                <c:pt idx="3">
                  <c:v>0.4</c:v>
                </c:pt>
                <c:pt idx="4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C3-4DD4-B442-9BE0DCFFE94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3263360"/>
        <c:axId val="1163268256"/>
      </c:barChart>
      <c:catAx>
        <c:axId val="1163263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00206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Backscattering</a:t>
                </a:r>
                <a:r>
                  <a:rPr lang="en-IN" sz="1600" b="1" baseline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coefficients/ratios</a:t>
                </a:r>
                <a:endParaRPr lang="en-IN" sz="1600" b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26262572370429016"/>
              <c:y val="0.796102712160979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00206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63268256"/>
        <c:crosses val="autoZero"/>
        <c:auto val="1"/>
        <c:lblAlgn val="ctr"/>
        <c:lblOffset val="100"/>
        <c:noMultiLvlLbl val="0"/>
      </c:catAx>
      <c:valAx>
        <c:axId val="116326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00206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 sz="1600" b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Separability</a:t>
                </a:r>
                <a:r>
                  <a:rPr lang="en-IN" sz="1600" b="1" baseline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index</a:t>
                </a:r>
                <a:endParaRPr lang="en-IN" sz="1600" b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00206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326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311605930662376"/>
          <c:y val="0.21333333333333335"/>
          <c:w val="0.26141380040203516"/>
          <c:h val="0.499363079615048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282CA-F55B-48A1-8BE2-8DBE49BC4B2E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A66AB-EBB4-44DF-ACA6-5EB7121DB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712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A66AB-EBB4-44DF-ACA6-5EB7121DBCC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57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A66AB-EBB4-44DF-ACA6-5EB7121DBCCF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773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A66AB-EBB4-44DF-ACA6-5EB7121DBCCF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53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53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99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56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74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83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39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23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2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63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36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FC87C-CEDD-43EC-B0B1-CD38FB43FB90}" type="datetimeFigureOut">
              <a:rPr lang="en-IN" smtClean="0"/>
              <a:t>25-06-2019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0CD0D-A71F-4FBC-A3B6-18C741973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47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/>
          <a:p>
            <a:r>
              <a:rPr lang="en-IN" sz="5400" b="1" dirty="0" smtClean="0">
                <a:latin typeface="Bell MT" panose="02020503060305020303" pitchFamily="18" charset="0"/>
                <a:ea typeface="Adobe Fangsong Std R" panose="02020400000000000000" pitchFamily="18" charset="-128"/>
                <a:cs typeface="Times New Roman" panose="02020603050405020304" pitchFamily="18" charset="0"/>
              </a:rPr>
              <a:t>Crop Classification in L-Band SAR Images</a:t>
            </a:r>
            <a:endParaRPr lang="en-IN" sz="5400" b="1" dirty="0">
              <a:latin typeface="Bell MT" panose="02020503060305020303" pitchFamily="18" charset="0"/>
              <a:ea typeface="Adobe Fangsong Std 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4393443"/>
            <a:ext cx="3043451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600" b="1" dirty="0" smtClean="0">
                <a:latin typeface="Javanese Text" panose="02000000000000000000" pitchFamily="2" charset="0"/>
                <a:ea typeface="Adobe Fangsong Std R" panose="02020400000000000000" pitchFamily="18" charset="-128"/>
                <a:cs typeface="Times New Roman" panose="02020603050405020304" pitchFamily="18" charset="0"/>
              </a:rPr>
              <a:t>Guided By</a:t>
            </a:r>
          </a:p>
          <a:p>
            <a:r>
              <a:rPr lang="en-IN" sz="3200" dirty="0" smtClean="0">
                <a:latin typeface="Javanese Text" panose="02000000000000000000" pitchFamily="2" charset="0"/>
                <a:ea typeface="Adobe Fangsong Std R" panose="02020400000000000000" pitchFamily="18" charset="-128"/>
                <a:cs typeface="Times New Roman" panose="02020603050405020304" pitchFamily="18" charset="0"/>
              </a:rPr>
              <a:t>Dr. Swati Jain</a:t>
            </a:r>
          </a:p>
          <a:p>
            <a:endParaRPr lang="en-IN" sz="3600" b="1" dirty="0">
              <a:latin typeface="Javanese Text" panose="02000000000000000000" pitchFamily="2" charset="0"/>
              <a:ea typeface="Adobe Fangsong Std 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00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Spectrum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3"/>
          <a:stretch/>
        </p:blipFill>
        <p:spPr>
          <a:xfrm>
            <a:off x="838200" y="1690688"/>
            <a:ext cx="10515600" cy="4486275"/>
          </a:xfrm>
        </p:spPr>
      </p:pic>
      <p:sp>
        <p:nvSpPr>
          <p:cNvPr id="3" name="TextBox 2"/>
          <p:cNvSpPr txBox="1"/>
          <p:nvPr/>
        </p:nvSpPr>
        <p:spPr>
          <a:xfrm>
            <a:off x="4751695" y="6318913"/>
            <a:ext cx="268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spectrum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593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SAR Works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(Transmit Signal)		     (Back Scattering)</a:t>
            </a:r>
          </a:p>
          <a:p>
            <a:pPr lvl="0"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measuring the time delay between the transmission of a pulse and the reception of the backscattered "echo" from different targets, their distance from the radar and thus their location can be determined.</a:t>
            </a:r>
          </a:p>
        </p:txBody>
      </p:sp>
      <p:pic>
        <p:nvPicPr>
          <p:cNvPr id="4" name="Picture 3" descr="C:\Users\ISHAN\Desktop\l and s band\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63462"/>
          <a:stretch/>
        </p:blipFill>
        <p:spPr bwMode="auto">
          <a:xfrm>
            <a:off x="1897039" y="1825625"/>
            <a:ext cx="3002507" cy="2541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5" r="2610"/>
          <a:stretch/>
        </p:blipFill>
        <p:spPr>
          <a:xfrm>
            <a:off x="6318915" y="1825625"/>
            <a:ext cx="3316406" cy="2541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9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SAR Generate Images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Typically, Synthetic Aperture Radar (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produces a two-dimensional (2-D) 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One dimension in the 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called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range and the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dimension is called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azimuth and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perpendicular to range.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862" y="3302758"/>
            <a:ext cx="5623289" cy="287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1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SAR is better than Hyperspectral and Optical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mage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imaging (Independent of sun illumination)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All-Weather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Imaging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Microwave imaging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assessment of natural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disasters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Subsurface penetration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/>
          <a:stretch/>
        </p:blipFill>
        <p:spPr>
          <a:xfrm>
            <a:off x="6172200" y="1825625"/>
            <a:ext cx="5181600" cy="4351338"/>
          </a:xfrm>
        </p:spPr>
      </p:pic>
    </p:spTree>
    <p:extLst>
      <p:ext uri="{BB962C8B-B14F-4D97-AF65-F5344CB8AC3E}">
        <p14:creationId xmlns:p14="http://schemas.microsoft.com/office/powerpoint/2010/main" val="261749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Imaging Modes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6" y="1825625"/>
            <a:ext cx="10402788" cy="3865491"/>
          </a:xfrm>
        </p:spPr>
      </p:pic>
      <p:sp>
        <p:nvSpPr>
          <p:cNvPr id="7" name="TextBox 6"/>
          <p:cNvSpPr txBox="1"/>
          <p:nvPr/>
        </p:nvSpPr>
        <p:spPr>
          <a:xfrm>
            <a:off x="894606" y="5912535"/>
            <a:ext cx="327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coarse land cover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33331" y="5912535"/>
            <a:ext cx="312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infrastructure (roads)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2056" y="5912535"/>
            <a:ext cx="312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objects (airplanes,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ships)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24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SAR Backscattering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Bounce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rough surface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Bounce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corner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Volume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be multipath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508233"/>
            <a:ext cx="2857500" cy="2038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8233"/>
            <a:ext cx="2857500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0" y="3508233"/>
            <a:ext cx="2857500" cy="20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82759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Bounce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7250" y="582759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Bounce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96300" y="582759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Volume Scattering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410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synthetic Aperture Radar Measure?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Roughness: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higher the object’s roughness, the larger fraction of energy reflected back to the radar.</a:t>
            </a:r>
          </a:p>
          <a:p>
            <a:pPr algn="just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Moisture: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moisture content in the plant translates into relevant variations of the backscattered energy.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27" y="4001294"/>
            <a:ext cx="5791200" cy="24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36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4135" y="6305265"/>
            <a:ext cx="2183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Backscattering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3" y="952167"/>
            <a:ext cx="11313994" cy="4820835"/>
          </a:xfrm>
        </p:spPr>
      </p:pic>
      <p:cxnSp>
        <p:nvCxnSpPr>
          <p:cNvPr id="9" name="Straight Arrow Connector 8"/>
          <p:cNvCxnSpPr/>
          <p:nvPr/>
        </p:nvCxnSpPr>
        <p:spPr>
          <a:xfrm flipV="1">
            <a:off x="1787857" y="2169993"/>
            <a:ext cx="238810" cy="223823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956645" y="2279176"/>
            <a:ext cx="2661262" cy="15239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84693" y="4560627"/>
            <a:ext cx="2115403" cy="52998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8866" y="4560627"/>
            <a:ext cx="2169994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AFF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endParaRPr lang="en-IN" sz="3200" b="1" dirty="0">
              <a:solidFill>
                <a:srgbClr val="FAFF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3880" y="4039737"/>
            <a:ext cx="2060813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AFF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BOUNCE</a:t>
            </a:r>
            <a:endParaRPr lang="en-IN" sz="3200" b="1" dirty="0">
              <a:solidFill>
                <a:srgbClr val="FAFF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4135" y="1892966"/>
            <a:ext cx="2852381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AFF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SCATTERING</a:t>
            </a:r>
            <a:endParaRPr lang="en-IN" sz="3200" b="1" dirty="0">
              <a:solidFill>
                <a:srgbClr val="FAFF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0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Bands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/>
          <a:stretch/>
        </p:blipFill>
        <p:spPr>
          <a:xfrm>
            <a:off x="838201" y="2161123"/>
            <a:ext cx="10515599" cy="36985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741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</a:t>
            </a:r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Bands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42" y="1690685"/>
            <a:ext cx="3952360" cy="465552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65" y="1690685"/>
            <a:ext cx="4619572" cy="46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satellite images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Image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Hyperspectral Image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Optical image and SAR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Hyperspectral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hyperspectral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Aperture Radar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SAR is better than Optical and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Hyperspectral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Imaging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 startAt="8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SAR Backscattering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bands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polarization 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L band is better for crop classification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 SAR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 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ALOS Satellite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Data provided by ALOS-PALSAR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polarization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just" fontAlgn="base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polarization.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The radar system operates with the same polarization for transmitting and receiving the signal.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(HH or VV)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 polarization.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A different polarization is used to transmit and receive the signal.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(HV or VH)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 polarization. 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radar system operates with one polarization to transmit the signal and both polarizations simultaneously to receive the signal.</a:t>
            </a:r>
          </a:p>
          <a:p>
            <a:pPr algn="just" fontAlgn="base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Quad polarization. 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and V polarizations are used for alternate pulses to transmit the signal and with both simultaneously to receive the signal.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64" y="1825625"/>
            <a:ext cx="4810435" cy="4351337"/>
          </a:xfrm>
        </p:spPr>
      </p:pic>
    </p:spTree>
    <p:extLst>
      <p:ext uri="{BB962C8B-B14F-4D97-AF65-F5344CB8AC3E}">
        <p14:creationId xmlns:p14="http://schemas.microsoft.com/office/powerpoint/2010/main" val="324609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Polarizations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"/>
          <a:stretch/>
        </p:blipFill>
        <p:spPr>
          <a:xfrm>
            <a:off x="838201" y="1828801"/>
            <a:ext cx="10515600" cy="4121624"/>
          </a:xfrm>
        </p:spPr>
      </p:pic>
    </p:spTree>
    <p:extLst>
      <p:ext uri="{BB962C8B-B14F-4D97-AF65-F5344CB8AC3E}">
        <p14:creationId xmlns:p14="http://schemas.microsoft.com/office/powerpoint/2010/main" val="109609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Different SAR Missions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280269"/>
              </p:ext>
            </p:extLst>
          </p:nvPr>
        </p:nvGraphicFramePr>
        <p:xfrm>
          <a:off x="838200" y="1250515"/>
          <a:ext cx="10515600" cy="5421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3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341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Mission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Band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273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TerraSAR-X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Band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Easily identify military movements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can not identify small military objects like drones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[7] [11]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638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RADARSAT-1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Band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can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penetrate to the top layer of the vegetation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not penetrate in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forest area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[8]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384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ALOS PALSAR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Band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Penetrates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vegetation, ice sheet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 use to find soil moisture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[9] [12]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4384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NISAR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&amp; S Band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Easily identify type of vegetation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[10]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961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L band is better for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crop classification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 band signal can penetrate more compare to X and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bands.</a:t>
            </a:r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layers like cloud and forest does not affects the penetration.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222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Format of SAR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just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RAW 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 signal reflected from one single point is spread along both azimuth and range. Signal data cannot be viewed as an image.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Look Complex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(SLC) : Each pixel gives a complex number that carries amplitude and phase information about the microwave field backscattered.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Multilook 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 to slant near-range appear compressed relative to far-range. Multilooking is the process in which square pixels are generated.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Geocoded 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the latitude and longitude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Polarimetric</a:t>
            </a:r>
          </a:p>
          <a:p>
            <a:pPr lvl="1"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(HH or VV)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(HH+HV or VV+HV)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Quad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(HH+HV+VH+VV)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225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atellites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 band Image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057820"/>
              </p:ext>
            </p:extLst>
          </p:nvPr>
        </p:nvGraphicFramePr>
        <p:xfrm>
          <a:off x="838200" y="1825625"/>
          <a:ext cx="10515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 SATELLITE MISSIONS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OWNER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LAUNCH DATE</a:t>
                      </a:r>
                    </a:p>
                    <a:p>
                      <a:pPr algn="ctr"/>
                      <a:r>
                        <a:rPr lang="en-I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(PLANNED)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ALOS PALSAR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JAXA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JANUARY 2006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Geometric calibration and validation and radiometric calibration, Improvement of analysis method utilizing microwave scatter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SAOCOM(SIASGE)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CONAE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OCTOBER 2008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Management of emergencies or natural disasters and monitoring of natural resources.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NISAR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NASA-ISRO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2021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 moisture monitoring</a:t>
                      </a:r>
                    </a:p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Crop monitoring</a:t>
                      </a:r>
                    </a:p>
                    <a:p>
                      <a:pPr algn="ctr"/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 disaster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858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ALOS Satellite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Advanced Land Observing Satellite (ALOS) is a satellite developed by the Japan Aerospace Exploration Agency (JAXA) and contains 3 sensor types:</a:t>
            </a:r>
          </a:p>
          <a:p>
            <a:pPr marL="514350" indent="-514350" algn="just"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Panchromatic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Instrument for Stereo Mapping (PRISM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 algn="just"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Visible and Near Infrared Radiometer type 2 (AVNIR-2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 algn="just"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type L-band Synthetic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Aperture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(PALSAR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48" y="1825625"/>
            <a:ext cx="5285984" cy="4351338"/>
          </a:xfrm>
        </p:spPr>
      </p:pic>
    </p:spTree>
    <p:extLst>
      <p:ext uri="{BB962C8B-B14F-4D97-AF65-F5344CB8AC3E}">
        <p14:creationId xmlns:p14="http://schemas.microsoft.com/office/powerpoint/2010/main" val="93853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ALOS-PALSAR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PALSAR is an active microwave sensor using L-band frequency and has various products of different resolutions and performance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products being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offered are: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Single (FBS) Mode – Uses HH or VV polarization and has the highest spatial resolution than the other modes. This mode is offered with a spatial resolution of 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10m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Dual (FBD) Mode – Uses HH and HV or VV and VH polarization and has a slightly lower resolution than Fine Beam Single Mode. This mode is offered with a spatial resolution of 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16m.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Polarimetric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(PLR) Mode – Uses all polarization modes, HH, HV, VV, and VH. The spatial resolution of this mode is the lowest of all other modes with a spatial resolution of 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25m.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17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data provided by ALOS-PALSAR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Fine Mode, Single Polarization(FBS)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FBS_L11 (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.1__D)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FBS_L15 (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.5_UD)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Fine Mode, Dual Polarization(FBD)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FBD_L10 (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.0__D)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 FBD_L11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.3 FBD_L15R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(Geo-reference) (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.5_UD)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.4 FBD_L15G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(Geo-coded) (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.5GUD)</a:t>
            </a:r>
          </a:p>
          <a:p>
            <a:pPr marL="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Polarimetric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Mode, 4 Polarization(PLR)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PLR_L11 ( .1__A 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PLR_L15 ( .5_UA)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12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58184" y="5316989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190" y="1835126"/>
            <a:ext cx="1440407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Raw PALSAR Level 1.0 Data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92920" y="1671688"/>
            <a:ext cx="1145758" cy="12057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Single Look Complex (SLC)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93790" y="186618"/>
            <a:ext cx="1865535" cy="99074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Reduce noise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33677" y="4965055"/>
            <a:ext cx="2258603" cy="17087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Grid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Nearest Neighbour Resampling Method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69358" y="3547281"/>
            <a:ext cx="914400" cy="11237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Filter Image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3100" y="3566160"/>
            <a:ext cx="1300163" cy="1104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Geocoded Images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16478" y="1671687"/>
            <a:ext cx="1453261" cy="122966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1. ALOS PALSAR import and focusing	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274850" y="1671688"/>
            <a:ext cx="1634902" cy="120576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2. Focusing and multilooking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303378" y="1647790"/>
            <a:ext cx="1646361" cy="125356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3. Conventional Despekling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718666" y="3566160"/>
            <a:ext cx="1888623" cy="11049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4. Geocoding and Radiometric Calibration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68579" y="3547281"/>
            <a:ext cx="1348740" cy="1123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Save as GeoTiff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Diamond 14"/>
          <p:cNvSpPr/>
          <p:nvPr/>
        </p:nvSpPr>
        <p:spPr>
          <a:xfrm>
            <a:off x="119190" y="3300799"/>
            <a:ext cx="2263140" cy="1616741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8 bit and 32 bit Greyscale GeoTiff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57416" y="1671689"/>
            <a:ext cx="1334864" cy="12057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Intensity Image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20726" y="258510"/>
            <a:ext cx="234315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 appropriate number of looks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96310" y="253051"/>
            <a:ext cx="209359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File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Arrow Connector 18"/>
          <p:cNvCxnSpPr>
            <a:stCxn id="4" idx="3"/>
            <a:endCxn id="10" idx="1"/>
          </p:cNvCxnSpPr>
          <p:nvPr/>
        </p:nvCxnSpPr>
        <p:spPr>
          <a:xfrm flipV="1">
            <a:off x="1559597" y="2286519"/>
            <a:ext cx="756881" cy="580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  <a:endCxn id="5" idx="1"/>
          </p:cNvCxnSpPr>
          <p:nvPr/>
        </p:nvCxnSpPr>
        <p:spPr>
          <a:xfrm flipV="1">
            <a:off x="3769739" y="2274570"/>
            <a:ext cx="823181" cy="119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  <a:endCxn id="11" idx="1"/>
          </p:cNvCxnSpPr>
          <p:nvPr/>
        </p:nvCxnSpPr>
        <p:spPr>
          <a:xfrm>
            <a:off x="5738678" y="2274570"/>
            <a:ext cx="53617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16" idx="1"/>
          </p:cNvCxnSpPr>
          <p:nvPr/>
        </p:nvCxnSpPr>
        <p:spPr>
          <a:xfrm>
            <a:off x="7909752" y="2274570"/>
            <a:ext cx="547664" cy="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2" idx="1"/>
          </p:cNvCxnSpPr>
          <p:nvPr/>
        </p:nvCxnSpPr>
        <p:spPr>
          <a:xfrm flipV="1">
            <a:off x="9792280" y="2274570"/>
            <a:ext cx="511098" cy="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2"/>
            <a:endCxn id="8" idx="0"/>
          </p:cNvCxnSpPr>
          <p:nvPr/>
        </p:nvCxnSpPr>
        <p:spPr>
          <a:xfrm flipH="1">
            <a:off x="11126558" y="2901350"/>
            <a:ext cx="1" cy="64593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1"/>
            <a:endCxn id="13" idx="3"/>
          </p:cNvCxnSpPr>
          <p:nvPr/>
        </p:nvCxnSpPr>
        <p:spPr>
          <a:xfrm flipH="1">
            <a:off x="9607289" y="4109171"/>
            <a:ext cx="1062069" cy="943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1"/>
            <a:endCxn id="9" idx="3"/>
          </p:cNvCxnSpPr>
          <p:nvPr/>
        </p:nvCxnSpPr>
        <p:spPr>
          <a:xfrm flipH="1">
            <a:off x="7143263" y="4118610"/>
            <a:ext cx="575403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1"/>
            <a:endCxn id="14" idx="3"/>
          </p:cNvCxnSpPr>
          <p:nvPr/>
        </p:nvCxnSpPr>
        <p:spPr>
          <a:xfrm flipH="1" flipV="1">
            <a:off x="4817319" y="4109170"/>
            <a:ext cx="1025781" cy="944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1"/>
            <a:endCxn id="15" idx="3"/>
          </p:cNvCxnSpPr>
          <p:nvPr/>
        </p:nvCxnSpPr>
        <p:spPr>
          <a:xfrm flipH="1">
            <a:off x="2382330" y="4109170"/>
            <a:ext cx="1086249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2"/>
            <a:endCxn id="7" idx="0"/>
          </p:cNvCxnSpPr>
          <p:nvPr/>
        </p:nvCxnSpPr>
        <p:spPr>
          <a:xfrm>
            <a:off x="8662978" y="4671060"/>
            <a:ext cx="1" cy="29399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0"/>
            <a:endCxn id="6" idx="2"/>
          </p:cNvCxnSpPr>
          <p:nvPr/>
        </p:nvCxnSpPr>
        <p:spPr>
          <a:xfrm flipH="1" flipV="1">
            <a:off x="11126558" y="1177359"/>
            <a:ext cx="1" cy="47043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0"/>
            <a:endCxn id="17" idx="2"/>
          </p:cNvCxnSpPr>
          <p:nvPr/>
        </p:nvCxnSpPr>
        <p:spPr>
          <a:xfrm flipV="1">
            <a:off x="7092301" y="1172910"/>
            <a:ext cx="0" cy="49877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0"/>
            <a:endCxn id="18" idx="2"/>
          </p:cNvCxnSpPr>
          <p:nvPr/>
        </p:nvCxnSpPr>
        <p:spPr>
          <a:xfrm flipH="1" flipV="1">
            <a:off x="3043108" y="1167451"/>
            <a:ext cx="1" cy="50423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0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Satellite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Image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formed by the refraction or reflection of light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Hyperspectral Image 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Hyperspectral imaging is the collecting and processing of information from across the electromagnetic spectrum(visible, near infrared).</a:t>
            </a:r>
          </a:p>
          <a:p>
            <a:pPr marL="0" indent="0" algn="just">
              <a:buNone/>
            </a:pP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 Image 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Aperture Radar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is airborne or spaceborne side looking 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radar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which utilizes the flight path of the platform to generate high-resolution remote sensing imagery.</a:t>
            </a:r>
          </a:p>
        </p:txBody>
      </p:sp>
    </p:spTree>
    <p:extLst>
      <p:ext uri="{BB962C8B-B14F-4D97-AF65-F5344CB8AC3E}">
        <p14:creationId xmlns:p14="http://schemas.microsoft.com/office/powerpoint/2010/main" val="3128052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7382" y="2630653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ALOS-PALSAR Image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125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site and Data used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area has centre latitude 33.816700 and longitude 130.628100. It covers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area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Japan. The acquisition Date is 01 July 2006.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used for classification is ALPSRP023120670. 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region is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primarily composed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five distinct land cover classes. Specifically urban, water, bare soil,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 vegetation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tall vegetation.</a:t>
            </a:r>
          </a:p>
        </p:txBody>
      </p:sp>
    </p:spTree>
    <p:extLst>
      <p:ext uri="{BB962C8B-B14F-4D97-AF65-F5344CB8AC3E}">
        <p14:creationId xmlns:p14="http://schemas.microsoft.com/office/powerpoint/2010/main" val="2942063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10" y="2075147"/>
            <a:ext cx="2207900" cy="360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69" y="2070598"/>
            <a:ext cx="2207900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38" y="2070598"/>
            <a:ext cx="2207900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07" y="2070598"/>
            <a:ext cx="2207900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1051" y="5973799"/>
            <a:ext cx="1542197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HH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4820" y="5973799"/>
            <a:ext cx="1542197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HV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18589" y="5973799"/>
            <a:ext cx="1542197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VH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42358" y="5973799"/>
            <a:ext cx="1542197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VV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397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for Classification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approach requires thorough knowledge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bearing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their physical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been already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that backscattering is a function of 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wave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such as wave frequency, its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polarization, its incidence angle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depends on the target characteristics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geometry, physical property.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the present work is to extract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information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backscattering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behaviour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various objects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7644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for Classification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is based on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polarised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backscattering coefficients measured at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HH, VV, HV, HH/VV, HV/VV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These standard polarimetric features act as our information bearing features for predicting the nature of target.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mentioned all polarized backscatter coefficients were calculated for each class such as urban, water, short vegetation, tall vegetation and bare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soil.</a:t>
            </a:r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make decision boundaries for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separation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classes, the concept of feature separation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been used.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measure, called separability index for class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pair separation.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0124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eparability Index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845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dirty="0" smtClean="0"/>
              <a:t>                                                                      ……………….[5]</a:t>
            </a:r>
          </a:p>
          <a:p>
            <a:pPr marL="0" indent="0">
              <a:buNone/>
            </a:pPr>
            <a:endParaRPr lang="en-IN" dirty="0" smtClean="0"/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mean values and standard deviations,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respectively of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j for a particular feature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lies in between 0.8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1.5, which indicates an authentic feature for separation of two classes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j.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classes will be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well separated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 particular feature if 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values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two classes is large as compared to the sum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those classes.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i="1" dirty="0" smtClean="0"/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1319" y="1948455"/>
            <a:ext cx="3589361" cy="7694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3200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IN" sz="32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|µ</a:t>
            </a:r>
            <a:r>
              <a:rPr lang="en-IN" sz="3200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IN" sz="32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|/ </a:t>
            </a:r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IN" sz="3200" b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+ </a:t>
            </a:r>
            <a:r>
              <a:rPr lang="en-IN" sz="32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</a:p>
          <a:p>
            <a:endParaRPr lang="en-IN" b="1" baseline="-25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3379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433986"/>
              </p:ext>
            </p:extLst>
          </p:nvPr>
        </p:nvGraphicFramePr>
        <p:xfrm>
          <a:off x="900752" y="598796"/>
          <a:ext cx="9553432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7989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8167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Classification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0324" y="1371136"/>
            <a:ext cx="64826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Water, Urban, </a:t>
            </a:r>
            <a:r>
              <a:rPr lang="en-IN" sz="2000" b="1" dirty="0"/>
              <a:t>T</a:t>
            </a:r>
            <a:r>
              <a:rPr lang="en-IN" sz="2000" b="1" dirty="0" smtClean="0"/>
              <a:t>all </a:t>
            </a:r>
            <a:r>
              <a:rPr lang="en-IN" sz="2000" b="1" dirty="0"/>
              <a:t>V</a:t>
            </a:r>
            <a:r>
              <a:rPr lang="en-IN" sz="2000" b="1" dirty="0" smtClean="0"/>
              <a:t>egetation, Bare Soil, Short Vegetation</a:t>
            </a:r>
            <a:endParaRPr lang="en-IN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66849" y="5663819"/>
            <a:ext cx="1785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Tall Vegetation</a:t>
            </a:r>
            <a:endParaRPr lang="en-IN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68993" y="2537043"/>
            <a:ext cx="55978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Urban</a:t>
            </a:r>
            <a:r>
              <a:rPr lang="en-IN" sz="2000" b="1" dirty="0"/>
              <a:t>, Tall Vegetation, Bare Soil, Short Vegetation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12837" y="4896163"/>
            <a:ext cx="12239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Bare Soil</a:t>
            </a:r>
            <a:endParaRPr lang="en-IN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03417" y="3769779"/>
            <a:ext cx="32443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Bare Soil, Short Vegetation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95323" y="2541872"/>
            <a:ext cx="9424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Water</a:t>
            </a:r>
            <a:endParaRPr lang="en-IN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459628" y="3769779"/>
            <a:ext cx="268974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Urban, Tall Vegetation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420" y="5863874"/>
            <a:ext cx="152266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Unclassified</a:t>
            </a:r>
            <a:endParaRPr lang="en-IN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653940" y="5663819"/>
            <a:ext cx="8522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Urban</a:t>
            </a:r>
            <a:endParaRPr lang="en-IN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28911" y="4896164"/>
            <a:ext cx="345613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Unclassified, Short Vegetation</a:t>
            </a:r>
            <a:endParaRPr lang="en-IN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11454" y="5863874"/>
            <a:ext cx="206995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Short Vegetation</a:t>
            </a:r>
            <a:endParaRPr lang="en-IN" sz="2000" b="1" dirty="0"/>
          </a:p>
        </p:txBody>
      </p:sp>
      <p:cxnSp>
        <p:nvCxnSpPr>
          <p:cNvPr id="22" name="Elbow Connector 21"/>
          <p:cNvCxnSpPr>
            <a:stCxn id="10" idx="2"/>
            <a:endCxn id="12" idx="0"/>
          </p:cNvCxnSpPr>
          <p:nvPr/>
        </p:nvCxnSpPr>
        <p:spPr>
          <a:xfrm rot="5400000">
            <a:off x="4641897" y="897271"/>
            <a:ext cx="765797" cy="251374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0" idx="2"/>
            <a:endCxn id="15" idx="0"/>
          </p:cNvCxnSpPr>
          <p:nvPr/>
        </p:nvCxnSpPr>
        <p:spPr>
          <a:xfrm rot="16200000" flipH="1">
            <a:off x="7238786" y="814127"/>
            <a:ext cx="770626" cy="268486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2"/>
            <a:endCxn id="16" idx="0"/>
          </p:cNvCxnSpPr>
          <p:nvPr/>
        </p:nvCxnSpPr>
        <p:spPr>
          <a:xfrm rot="16200000" flipH="1">
            <a:off x="5869898" y="835175"/>
            <a:ext cx="832626" cy="503658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2" idx="2"/>
            <a:endCxn id="14" idx="0"/>
          </p:cNvCxnSpPr>
          <p:nvPr/>
        </p:nvCxnSpPr>
        <p:spPr>
          <a:xfrm rot="5400000">
            <a:off x="3030445" y="3032303"/>
            <a:ext cx="832626" cy="64232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4" idx="2"/>
            <a:endCxn id="13" idx="0"/>
          </p:cNvCxnSpPr>
          <p:nvPr/>
        </p:nvCxnSpPr>
        <p:spPr>
          <a:xfrm rot="16200000" flipH="1">
            <a:off x="3712058" y="3583426"/>
            <a:ext cx="726274" cy="189920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4" idx="2"/>
            <a:endCxn id="19" idx="0"/>
          </p:cNvCxnSpPr>
          <p:nvPr/>
        </p:nvCxnSpPr>
        <p:spPr>
          <a:xfrm rot="5400000">
            <a:off x="2378151" y="4148719"/>
            <a:ext cx="726275" cy="76861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6" idx="2"/>
            <a:endCxn id="11" idx="0"/>
          </p:cNvCxnSpPr>
          <p:nvPr/>
        </p:nvCxnSpPr>
        <p:spPr>
          <a:xfrm rot="5400000">
            <a:off x="7385101" y="4244418"/>
            <a:ext cx="1493930" cy="1344873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6" idx="2"/>
            <a:endCxn id="18" idx="0"/>
          </p:cNvCxnSpPr>
          <p:nvPr/>
        </p:nvCxnSpPr>
        <p:spPr>
          <a:xfrm rot="16200000" flipH="1">
            <a:off x="8695318" y="4279072"/>
            <a:ext cx="1493930" cy="127556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9" idx="2"/>
            <a:endCxn id="17" idx="0"/>
          </p:cNvCxnSpPr>
          <p:nvPr/>
        </p:nvCxnSpPr>
        <p:spPr>
          <a:xfrm rot="5400000">
            <a:off x="1529067" y="5035961"/>
            <a:ext cx="567600" cy="108822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9" idx="2"/>
            <a:endCxn id="20" idx="0"/>
          </p:cNvCxnSpPr>
          <p:nvPr/>
        </p:nvCxnSpPr>
        <p:spPr>
          <a:xfrm rot="16200000" flipH="1">
            <a:off x="2667906" y="4985348"/>
            <a:ext cx="567600" cy="11894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056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30" y="1337481"/>
            <a:ext cx="4763069" cy="51246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8" y="1337481"/>
            <a:ext cx="4845053" cy="51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on NASA-ISRO SAR mission (NISAR) Dataset.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30" y="2661314"/>
            <a:ext cx="5914740" cy="32596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8394" y="6176963"/>
            <a:ext cx="29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NISAR SATELLITE [6]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6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5" y="406257"/>
            <a:ext cx="10515600" cy="48208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72552" y="5868538"/>
            <a:ext cx="414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vegetation signature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071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https://crisp.nus.edu.sg/~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research/tutorial/sar_int.htm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www.markelowitz.com/Hyperspectral.html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eros.usgs.gov/doi-remote-sensing-activities/2012/hyperspectral-remote-sensing-vegetation-knowledge-gain-and-knowledge-gap-after-40-years-research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S. Kumar, A. Garg, D. Singh, and N. Rajput,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“Class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wise optimal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land cover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using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data," in Geoscience and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Symposium (IGARSS), 2016 IEEE International, pp. 68{71, IEEE, 2016.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learningzone.rspsoc.org.uk/index.php/Learning-Materials/Radar-Imaging/Image-Interpretation-Polarisation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Mishra, D. Singh, and Y. Yamaguchi,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“Land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palsar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by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decision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classier and supervised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Progress In Electromagnetics Research B, vol. 30, pp.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47-70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2011.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://nisar.jpl.nasa.gov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http://ieeexplore.ieee.org/document/5356148/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www.researchgate.net/publication/259562760_Assessment_of_L-Band_SAR_Data_at_Different_Polarization_Combinations_for_Crop_and_Other_Landuse_Classification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62434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59" y="1191123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IN" sz="11500" b="1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Thank You…</a:t>
            </a:r>
            <a:endParaRPr lang="en-IN" sz="11500" b="1" dirty="0"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86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SAR Images and Optical Images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0666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73" y="1690688"/>
            <a:ext cx="4789227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3258" y="6229350"/>
            <a:ext cx="2876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 Image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0911" y="6229350"/>
            <a:ext cx="2876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Image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81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Hyperspectral Imaging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analogy to understand the concept of hyperspectral imaging better- the human eye sees visible light in three bands, i.e. red, green, and blue whereas spectral imaging divides the spectrum into many more bands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Hyperspectral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deals with the imaging of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narrow spectral bands over a continuous spectral range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spectrum is a plot of wavelength versus reflectance.</a:t>
            </a:r>
          </a:p>
          <a:p>
            <a:endParaRPr lang="en-IN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325519" y="6229350"/>
            <a:ext cx="2876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Hyperspectral Image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74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Signature of Vegetation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0310"/>
            <a:ext cx="10515600" cy="4689357"/>
          </a:xfrm>
        </p:spPr>
      </p:pic>
      <p:sp>
        <p:nvSpPr>
          <p:cNvPr id="3" name="TextBox 2"/>
          <p:cNvSpPr txBox="1"/>
          <p:nvPr/>
        </p:nvSpPr>
        <p:spPr>
          <a:xfrm>
            <a:off x="5005316" y="6318914"/>
            <a:ext cx="218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Signature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51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6314" y="245323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Hyperspectral Image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52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Aperture Radar (SAR) Imaging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Aperture Radar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or 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airborne or spaceborne side looking 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utilizes the flight path of the platform to generate high-resolution remote sensing imagery.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49" y="3138985"/>
            <a:ext cx="7296102" cy="2942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1505" y="6311900"/>
            <a:ext cx="197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Radar System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510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19681</TotalTime>
  <Words>1438</Words>
  <Application>Microsoft Office PowerPoint</Application>
  <PresentationFormat>Widescreen</PresentationFormat>
  <Paragraphs>254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Adobe Fangsong Std R</vt:lpstr>
      <vt:lpstr>Arial</vt:lpstr>
      <vt:lpstr>Bell MT</vt:lpstr>
      <vt:lpstr>Calibri</vt:lpstr>
      <vt:lpstr>Calibri Light</vt:lpstr>
      <vt:lpstr>Javanese Text</vt:lpstr>
      <vt:lpstr>Symbol</vt:lpstr>
      <vt:lpstr>Times New Roman</vt:lpstr>
      <vt:lpstr>Office Theme</vt:lpstr>
      <vt:lpstr>Crop Classification in L-Band SAR Images</vt:lpstr>
      <vt:lpstr>Outline</vt:lpstr>
      <vt:lpstr>Types of Satellite Image</vt:lpstr>
      <vt:lpstr>PowerPoint Presentation</vt:lpstr>
      <vt:lpstr>Difference between SAR Images and Optical Images</vt:lpstr>
      <vt:lpstr>Hyperspectral Imaging</vt:lpstr>
      <vt:lpstr>Spectral Signature of Vegetation</vt:lpstr>
      <vt:lpstr>Implementation of Hyperspectral Image</vt:lpstr>
      <vt:lpstr>Synthetic Aperture Radar (SAR) Imaging</vt:lpstr>
      <vt:lpstr>Electromagnetic Spectrum</vt:lpstr>
      <vt:lpstr>How SAR Works</vt:lpstr>
      <vt:lpstr>How SAR Generate Images</vt:lpstr>
      <vt:lpstr>Why SAR is better than Hyperspectral and Optical Image</vt:lpstr>
      <vt:lpstr>Types of Imaging Modes</vt:lpstr>
      <vt:lpstr>Types of SAR Backscattering</vt:lpstr>
      <vt:lpstr>What does synthetic Aperture Radar Measure?</vt:lpstr>
      <vt:lpstr>PowerPoint Presentation</vt:lpstr>
      <vt:lpstr>Types of Bands</vt:lpstr>
      <vt:lpstr>Types of Bands</vt:lpstr>
      <vt:lpstr>Types of polarization</vt:lpstr>
      <vt:lpstr>Comparison of Polarizations</vt:lpstr>
      <vt:lpstr>Overview of Different SAR Missions</vt:lpstr>
      <vt:lpstr>Why L band is better for crop classification</vt:lpstr>
      <vt:lpstr>Different Format of SAR Data</vt:lpstr>
      <vt:lpstr>Satellites for L band Image</vt:lpstr>
      <vt:lpstr>ALOS Satellite</vt:lpstr>
      <vt:lpstr>ALOS-PALSAR</vt:lpstr>
      <vt:lpstr>Types of data provided by ALOS-PALSAR</vt:lpstr>
      <vt:lpstr>Processing Stages</vt:lpstr>
      <vt:lpstr>Implementation of ALOS-PALSAR Image</vt:lpstr>
      <vt:lpstr>Study site and Data used</vt:lpstr>
      <vt:lpstr>Original Images</vt:lpstr>
      <vt:lpstr>Process for Classification</vt:lpstr>
      <vt:lpstr>Process for Classification</vt:lpstr>
      <vt:lpstr>Calculate Separability Index</vt:lpstr>
      <vt:lpstr>PowerPoint Presentation</vt:lpstr>
      <vt:lpstr>Decision Tree For Classification</vt:lpstr>
      <vt:lpstr>PowerPoint Presentation</vt:lpstr>
      <vt:lpstr>Future Work</vt:lpstr>
      <vt:lpstr>References</vt:lpstr>
      <vt:lpstr>Thank You…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Crop classification of SAR image</dc:title>
  <dc:creator>ISHAN</dc:creator>
  <cp:lastModifiedBy>Swati Jain</cp:lastModifiedBy>
  <cp:revision>295</cp:revision>
  <dcterms:created xsi:type="dcterms:W3CDTF">2017-09-12T04:07:29Z</dcterms:created>
  <dcterms:modified xsi:type="dcterms:W3CDTF">2019-06-26T15:15:26Z</dcterms:modified>
</cp:coreProperties>
</file>